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268" r:id="rId3"/>
    <p:sldId id="269" r:id="rId4"/>
    <p:sldId id="28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95" r:id="rId18"/>
    <p:sldId id="270" r:id="rId19"/>
    <p:sldId id="271" r:id="rId20"/>
    <p:sldId id="273" r:id="rId21"/>
    <p:sldId id="274" r:id="rId22"/>
    <p:sldId id="287" r:id="rId23"/>
    <p:sldId id="275" r:id="rId24"/>
    <p:sldId id="290" r:id="rId25"/>
    <p:sldId id="292" r:id="rId26"/>
    <p:sldId id="276" r:id="rId27"/>
    <p:sldId id="291" r:id="rId28"/>
    <p:sldId id="277" r:id="rId29"/>
    <p:sldId id="278" r:id="rId30"/>
    <p:sldId id="279" r:id="rId31"/>
    <p:sldId id="293" r:id="rId32"/>
    <p:sldId id="281" r:id="rId33"/>
    <p:sldId id="280" r:id="rId34"/>
    <p:sldId id="282" r:id="rId35"/>
    <p:sldId id="283" r:id="rId36"/>
    <p:sldId id="284" r:id="rId37"/>
    <p:sldId id="294" r:id="rId38"/>
    <p:sldId id="285" r:id="rId39"/>
    <p:sldId id="289" r:id="rId40"/>
    <p:sldId id="28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333FF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786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5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78607-6048-456E-B00C-CAA2CFBEE6A7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2B8AD-F658-45E7-A484-69C47D943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2B8AD-F658-45E7-A484-69C47D94338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5250"/>
            </a:gs>
            <a:gs pos="50000">
              <a:srgbClr val="006666"/>
            </a:gs>
            <a:gs pos="100000">
              <a:srgbClr val="00E2B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891C-7BAF-4F0C-9310-F910E13EF77F}" type="datetimeFigureOut">
              <a:rPr lang="en-US" smtClean="0"/>
              <a:pPr/>
              <a:t>5/3/2010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F7BF3-7C35-495B-AB59-546E2B5F31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5250"/>
            </a:gs>
            <a:gs pos="50000">
              <a:srgbClr val="006666"/>
            </a:gs>
            <a:gs pos="100000">
              <a:srgbClr val="00E2B7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891C-7BAF-4F0C-9310-F910E13EF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F7BF3-7C35-495B-AB59-546E2B5F31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Don Ward\Desktop\slim PP pics 2\IMG_1454-1 (Small)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85800" y="-228600"/>
            <a:ext cx="4724400" cy="70866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43400" y="1143000"/>
            <a:ext cx="5181600" cy="1524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 l="3918" r="4669" b="3922"/>
          <a:stretch>
            <a:fillRect/>
          </a:stretch>
        </p:blipFill>
        <p:spPr bwMode="auto">
          <a:xfrm>
            <a:off x="3483429" y="2667000"/>
            <a:ext cx="5660571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962400" y="685800"/>
            <a:ext cx="457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Amalgum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 Mutt blank</a:t>
            </a:r>
          </a:p>
          <a:p>
            <a:endParaRPr lang="en-US" sz="1000" b="1" dirty="0" smtClean="0"/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Made by Eugene Soto 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Sold in the classifieds on IAP:</a:t>
            </a:r>
          </a:p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http://www.Penturners.org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5873115"/>
            <a:ext cx="26673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Colored resin chips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and slices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5842" r="31353"/>
          <a:stretch>
            <a:fillRect/>
          </a:stretch>
        </p:blipFill>
        <p:spPr bwMode="auto">
          <a:xfrm>
            <a:off x="609600" y="1752600"/>
            <a:ext cx="3184296" cy="405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-152400" y="533400"/>
            <a:ext cx="34290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2247" y="730461"/>
            <a:ext cx="2554353" cy="102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Acrylic type:</a:t>
            </a:r>
          </a:p>
          <a:p>
            <a:pPr lvl="0">
              <a:lnSpc>
                <a:spcPts val="3600"/>
              </a:lnSpc>
            </a:pPr>
            <a:r>
              <a:rPr lang="en-US" sz="3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Alumilite</a:t>
            </a:r>
            <a:endParaRPr lang="en-US" sz="36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1000" y="3505200"/>
            <a:ext cx="2596816" cy="2819400"/>
            <a:chOff x="381000" y="3505200"/>
            <a:chExt cx="2596816" cy="2819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1289" r="33034" b="5000"/>
            <a:stretch>
              <a:fillRect/>
            </a:stretch>
          </p:blipFill>
          <p:spPr bwMode="auto">
            <a:xfrm>
              <a:off x="381000" y="3505200"/>
              <a:ext cx="2596816" cy="2819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990600" y="5710535"/>
              <a:ext cx="125765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ACORNS</a:t>
              </a:r>
              <a:endParaRPr lang="en-US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68785" y="3505200"/>
            <a:ext cx="2598615" cy="2819400"/>
            <a:chOff x="3268785" y="3505200"/>
            <a:chExt cx="2598615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1749" r="33307" b="2500"/>
            <a:stretch>
              <a:fillRect/>
            </a:stretch>
          </p:blipFill>
          <p:spPr bwMode="auto">
            <a:xfrm>
              <a:off x="3268785" y="3505200"/>
              <a:ext cx="2598615" cy="2819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3657600" y="5715000"/>
              <a:ext cx="18288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BURL CAPS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64179" y="3505200"/>
            <a:ext cx="2522621" cy="2819400"/>
            <a:chOff x="6164179" y="3505200"/>
            <a:chExt cx="2522621" cy="28194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6470" r="20197" b="5000"/>
            <a:stretch>
              <a:fillRect/>
            </a:stretch>
          </p:blipFill>
          <p:spPr bwMode="auto">
            <a:xfrm>
              <a:off x="6164179" y="3505200"/>
              <a:ext cx="2522621" cy="2819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6355188" y="5715000"/>
              <a:ext cx="210301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BANKSIA PODS</a:t>
              </a:r>
              <a:endParaRPr lang="en-US" sz="2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76599" y="381000"/>
            <a:ext cx="2514601" cy="2819400"/>
            <a:chOff x="3276599" y="381000"/>
            <a:chExt cx="2514601" cy="281940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>
              <a:lum bright="10000" contrast="10000"/>
            </a:blip>
            <a:srcRect l="22042" r="32577"/>
            <a:stretch>
              <a:fillRect/>
            </a:stretch>
          </p:blipFill>
          <p:spPr bwMode="auto">
            <a:xfrm>
              <a:off x="3276599" y="381000"/>
              <a:ext cx="2514601" cy="2819400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886200" y="2590800"/>
              <a:ext cx="11430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PASTA</a:t>
              </a:r>
              <a:endParaRPr lang="en-US" sz="24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1000" y="381000"/>
            <a:ext cx="2590800" cy="2839065"/>
            <a:chOff x="381000" y="381000"/>
            <a:chExt cx="2590800" cy="2839065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21429" r="32704"/>
            <a:stretch>
              <a:fillRect/>
            </a:stretch>
          </p:blipFill>
          <p:spPr bwMode="auto">
            <a:xfrm>
              <a:off x="381000" y="381000"/>
              <a:ext cx="2590800" cy="2839065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33400" y="2590800"/>
              <a:ext cx="21336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COFFEE BEANS</a:t>
              </a:r>
              <a:endParaRPr lang="en-US" sz="24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72200" y="352985"/>
            <a:ext cx="2514600" cy="2847415"/>
            <a:chOff x="6172200" y="352985"/>
            <a:chExt cx="2514600" cy="284741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l="22323" r="32867"/>
            <a:stretch>
              <a:fillRect/>
            </a:stretch>
          </p:blipFill>
          <p:spPr bwMode="auto">
            <a:xfrm>
              <a:off x="6172200" y="352985"/>
              <a:ext cx="2514600" cy="2847415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324600" y="2590800"/>
              <a:ext cx="2133600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b="1" dirty="0" smtClean="0"/>
                <a:t>COLORED RESIN CHIPS  &amp; SLICES</a:t>
              </a:r>
              <a:endParaRPr lang="en-US" sz="2000" b="1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on Ward\Desktop\casting demo\snakes small.jpg"/>
          <p:cNvPicPr>
            <a:picLocks noChangeAspect="1" noChangeArrowheads="1"/>
          </p:cNvPicPr>
          <p:nvPr/>
        </p:nvPicPr>
        <p:blipFill>
          <a:blip r:embed="rId2" cstate="print"/>
          <a:srcRect l="2353" t="5833" r="10588"/>
          <a:stretch>
            <a:fillRect/>
          </a:stretch>
        </p:blipFill>
        <p:spPr bwMode="auto">
          <a:xfrm>
            <a:off x="3505200" y="2514600"/>
            <a:ext cx="5638800" cy="4343400"/>
          </a:xfrm>
          <a:prstGeom prst="rect">
            <a:avLst/>
          </a:prstGeom>
          <a:noFill/>
        </p:spPr>
      </p:pic>
      <p:pic>
        <p:nvPicPr>
          <p:cNvPr id="7" name="Picture 5" descr="C:\Users\Don Ward\Desktop\casting demo\IMG_1929.jpg"/>
          <p:cNvPicPr>
            <a:picLocks noChangeAspect="1" noChangeArrowheads="1"/>
          </p:cNvPicPr>
          <p:nvPr/>
        </p:nvPicPr>
        <p:blipFill>
          <a:blip r:embed="rId3" cstate="print"/>
          <a:srcRect l="56577" t="5783" r="5031" b="5542"/>
          <a:stretch>
            <a:fillRect/>
          </a:stretch>
        </p:blipFill>
        <p:spPr bwMode="auto">
          <a:xfrm rot="5400000">
            <a:off x="1552989" y="2333211"/>
            <a:ext cx="1542222" cy="3733800"/>
          </a:xfrm>
          <a:prstGeom prst="rect">
            <a:avLst/>
          </a:prstGeom>
          <a:noFill/>
        </p:spPr>
      </p:pic>
      <p:pic>
        <p:nvPicPr>
          <p:cNvPr id="8" name="Picture 4" descr="C:\Users\Don Ward\Desktop\casting demo\IMG_352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000" t="9889" r="10000" b="52564"/>
          <a:stretch>
            <a:fillRect/>
          </a:stretch>
        </p:blipFill>
        <p:spPr bwMode="auto">
          <a:xfrm>
            <a:off x="5197927" y="228599"/>
            <a:ext cx="3793673" cy="1387929"/>
          </a:xfrm>
          <a:prstGeom prst="rect">
            <a:avLst/>
          </a:prstGeom>
          <a:noFill/>
        </p:spPr>
      </p:pic>
      <p:pic>
        <p:nvPicPr>
          <p:cNvPr id="2052" name="Picture 4" descr="C:\Users\Don Ward\Desktop\casting demo\IMG_352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8000" t="52442" r="10000" b="12515"/>
          <a:stretch>
            <a:fillRect/>
          </a:stretch>
        </p:blipFill>
        <p:spPr bwMode="auto">
          <a:xfrm>
            <a:off x="5197929" y="1371600"/>
            <a:ext cx="3793671" cy="12954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52400" y="4876800"/>
            <a:ext cx="4114800" cy="1676400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171182"/>
            <a:ext cx="3318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Snake and stamp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blanks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by Don Ward</a:t>
            </a:r>
            <a:endParaRPr lang="en-US" sz="2800" b="1" dirty="0">
              <a:solidFill>
                <a:schemeClr val="bg1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pic>
        <p:nvPicPr>
          <p:cNvPr id="2050" name="Picture 2" descr="C:\Users\Don Ward\Desktop\casting demo\049.jpg"/>
          <p:cNvPicPr>
            <a:picLocks noChangeAspect="1" noChangeArrowheads="1"/>
          </p:cNvPicPr>
          <p:nvPr/>
        </p:nvPicPr>
        <p:blipFill>
          <a:blip r:embed="rId5" cstate="print"/>
          <a:srcRect l="4839" r="3226"/>
          <a:stretch>
            <a:fillRect/>
          </a:stretch>
        </p:blipFill>
        <p:spPr bwMode="auto">
          <a:xfrm>
            <a:off x="533400" y="0"/>
            <a:ext cx="4343400" cy="34165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on Ward\Desktop\casting demo\IMG_120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12821" b="7692"/>
          <a:stretch>
            <a:fillRect/>
          </a:stretch>
        </p:blipFill>
        <p:spPr bwMode="auto">
          <a:xfrm rot="1362958">
            <a:off x="4076825" y="-404705"/>
            <a:ext cx="5178881" cy="28168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3075" name="Picture 3" descr="C:\Users\Don Ward\Desktop\casting demo\IMG_1696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3494" t="16610" r="9492" b="16950"/>
          <a:stretch>
            <a:fillRect/>
          </a:stretch>
        </p:blipFill>
        <p:spPr bwMode="auto">
          <a:xfrm>
            <a:off x="3124200" y="1752600"/>
            <a:ext cx="4191000" cy="2133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2438400" y="2321859"/>
            <a:ext cx="6553200" cy="4536141"/>
            <a:chOff x="2438400" y="2321859"/>
            <a:chExt cx="6553200" cy="4536141"/>
          </a:xfrm>
        </p:grpSpPr>
        <p:pic>
          <p:nvPicPr>
            <p:cNvPr id="7" name="Picture 5" descr="C:\Users\Don Ward\Desktop\casting demo\IMG_1929.jpg"/>
            <p:cNvPicPr>
              <a:picLocks noChangeAspect="1" noChangeArrowheads="1"/>
            </p:cNvPicPr>
            <p:nvPr/>
          </p:nvPicPr>
          <p:blipFill>
            <a:blip r:embed="rId4" cstate="print">
              <a:lum contrast="10000"/>
            </a:blip>
            <a:srcRect l="4041" t="3614" r="61608" b="7711"/>
            <a:stretch>
              <a:fillRect/>
            </a:stretch>
          </p:blipFill>
          <p:spPr bwMode="auto">
            <a:xfrm>
              <a:off x="7315200" y="2321859"/>
              <a:ext cx="1676400" cy="453614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  <p:pic>
          <p:nvPicPr>
            <p:cNvPr id="3077" name="Picture 5" descr="C:\Users\Don Ward\Desktop\casting demo\IMG_1932.jpg"/>
            <p:cNvPicPr>
              <a:picLocks noChangeAspect="1" noChangeArrowheads="1"/>
            </p:cNvPicPr>
            <p:nvPr/>
          </p:nvPicPr>
          <p:blipFill>
            <a:blip r:embed="rId5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438400" y="3962400"/>
              <a:ext cx="5218049" cy="2895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4800600" y="5257800"/>
              <a:ext cx="3581400" cy="1371600"/>
            </a:xfrm>
            <a:prstGeom prst="rect">
              <a:avLst/>
            </a:prstGeom>
            <a:solidFill>
              <a:schemeClr val="tx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7800" y="5461337"/>
              <a:ext cx="29514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Mona Lisa blank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By Bruce Robbins</a:t>
              </a:r>
            </a:p>
          </p:txBody>
        </p:sp>
      </p:grpSp>
      <p:pic>
        <p:nvPicPr>
          <p:cNvPr id="3074" name="Picture 2" descr="C:\Users\Don Ward\Desktop\casting demo\IMG_193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8858" t="3185" r="10722" b="1261"/>
          <a:stretch>
            <a:fillRect/>
          </a:stretch>
        </p:blipFill>
        <p:spPr bwMode="auto">
          <a:xfrm flipH="1">
            <a:off x="228600" y="1066800"/>
            <a:ext cx="3429000" cy="4572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21306837">
            <a:off x="302353" y="571805"/>
            <a:ext cx="4531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Real or Memorex?  Two are real 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skins and one is a computer label.</a:t>
            </a:r>
          </a:p>
          <a:p>
            <a:endParaRPr lang="en-US" sz="24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600"/>
            <a:ext cx="5334000" cy="63171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76200" dir="27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C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O</a:t>
            </a:r>
            <a:r>
              <a:rPr lang="en-US" sz="4000" b="1" dirty="0" smtClean="0">
                <a:solidFill>
                  <a:srgbClr val="92D05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L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O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R</a:t>
            </a:r>
            <a:r>
              <a:rPr lang="en-US" sz="4000" b="1" dirty="0" smtClean="0">
                <a:solidFill>
                  <a:srgbClr val="FF00FF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E</a:t>
            </a:r>
            <a:r>
              <a:rPr lang="en-US" sz="4000" b="1" dirty="0" smtClean="0">
                <a:solidFill>
                  <a:srgbClr val="3333FF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D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effectLst>
                  <a:outerShdw blurRad="38100" dist="63500" dir="2700000" algn="tl">
                    <a:srgbClr val="000000"/>
                  </a:outerShdw>
                </a:effectLst>
              </a:rPr>
              <a:t>BLANKS</a:t>
            </a:r>
            <a:endParaRPr lang="en-US" sz="4000" b="1" dirty="0"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838200"/>
            <a:ext cx="8077200" cy="2971800"/>
            <a:chOff x="457200" y="838200"/>
            <a:chExt cx="8077200" cy="2971800"/>
          </a:xfrm>
        </p:grpSpPr>
        <p:sp>
          <p:nvSpPr>
            <p:cNvPr id="6" name="Rectangle 5"/>
            <p:cNvSpPr/>
            <p:nvPr/>
          </p:nvSpPr>
          <p:spPr>
            <a:xfrm>
              <a:off x="457200" y="1066800"/>
              <a:ext cx="8077200" cy="27432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400" y="838200"/>
              <a:ext cx="7924800" cy="2923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5425" indent="-225425"/>
              <a:r>
                <a:rPr lang="en-US" sz="3200" b="1" i="1" dirty="0" smtClean="0">
                  <a:solidFill>
                    <a:srgbClr val="FFFF00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best article: </a:t>
              </a:r>
            </a:p>
            <a:p>
              <a:pPr marL="225425" indent="-225425">
                <a:buFont typeface="Arial" pitchFamily="34" charset="0"/>
                <a:buChar char="•"/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 outlines how to cast colored polyester resin </a:t>
              </a:r>
            </a:p>
            <a:p>
              <a:pPr marL="225425" indent="-225425">
                <a:buFont typeface="Arial" pitchFamily="34" charset="0"/>
                <a:buChar char="•"/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 written by Richard Greenwald</a:t>
              </a:r>
              <a:endParaRPr lang="en-US" sz="800" b="1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/>
                  </a:outerShdw>
                </a:effectLst>
              </a:endParaRPr>
            </a:p>
            <a:p>
              <a:pPr marL="225425" indent="-225425"/>
              <a:endParaRPr lang="en-US" sz="800" dirty="0" smtClean="0">
                <a:effectLst>
                  <a:outerShdw blurRad="50800" dist="63500" dir="5400000" algn="ctr" rotWithShape="0">
                    <a:schemeClr val="tx1"/>
                  </a:outerShdw>
                </a:effectLst>
              </a:endParaRPr>
            </a:p>
            <a:p>
              <a:pPr marL="225425" indent="-225425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	http://</a:t>
              </a: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www.richardlgreenwald.com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/docs/</a:t>
              </a:r>
            </a:p>
            <a:p>
              <a:pPr marL="225425" indent="-225425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		CASTING%20POLYESTER%20RESIN.pdf</a:t>
              </a:r>
            </a:p>
            <a:p>
              <a:pPr marL="225425" indent="-225425"/>
              <a:endParaRPr lang="en-US" sz="800" dirty="0" smtClean="0">
                <a:effectLst>
                  <a:outerShdw blurRad="50800" dist="63500" dir="5400000" algn="ctr" rotWithShape="0">
                    <a:schemeClr val="tx1"/>
                  </a:outerShdw>
                </a:effectLst>
              </a:endParaRPr>
            </a:p>
            <a:p>
              <a:pPr marL="225425" indent="-225425">
                <a:buFont typeface="Arial" pitchFamily="34" charset="0"/>
                <a:buChar char="•"/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 homemade blank &amp; pen parts for custom pens</a:t>
              </a:r>
              <a:r>
                <a:rPr lang="en-US" sz="2400" b="1" dirty="0" smtClean="0">
                  <a:effectLst>
                    <a:outerShdw blurRad="50800" dist="63500" dir="5400000" algn="ctr" rotWithShape="0">
                      <a:schemeClr val="tx1"/>
                    </a:outerShdw>
                  </a:effectLst>
                </a:rPr>
                <a:t> </a:t>
              </a:r>
              <a:endParaRPr lang="en-US" sz="2400" b="1" dirty="0">
                <a:effectLst>
                  <a:outerShdw blurRad="50800" dist="63500" dir="5400000" algn="ctr" rotWithShape="0">
                    <a:schemeClr val="tx1"/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" y="3810000"/>
            <a:ext cx="8305800" cy="1524000"/>
            <a:chOff x="457200" y="3810000"/>
            <a:chExt cx="8305800" cy="1524000"/>
          </a:xfrm>
        </p:grpSpPr>
        <p:sp>
          <p:nvSpPr>
            <p:cNvPr id="8" name="Rectangle 7"/>
            <p:cNvSpPr/>
            <p:nvPr/>
          </p:nvSpPr>
          <p:spPr>
            <a:xfrm>
              <a:off x="457200" y="4114800"/>
              <a:ext cx="8077200" cy="12192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3400" y="3810000"/>
              <a:ext cx="822960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463550" algn="l"/>
                </a:tabLst>
              </a:pPr>
              <a:r>
                <a:rPr lang="en-US" sz="3200" b="1" i="1" dirty="0" smtClean="0">
                  <a:solidFill>
                    <a:srgbClr val="FFFF00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another excellent article: 	</a:t>
              </a:r>
              <a:r>
                <a:rPr lang="en-US" sz="2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http://</a:t>
              </a:r>
              <a:r>
                <a:rPr lang="en-US" sz="2800" b="1" dirty="0" smtClean="0">
                  <a:solidFill>
                    <a:srgbClr val="FFFF00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www.jaxturners.org </a:t>
              </a:r>
              <a:r>
                <a:rPr lang="en-US" sz="2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/tech/</a:t>
              </a:r>
            </a:p>
            <a:p>
              <a:pPr>
                <a:tabLst>
                  <a:tab pos="463550" algn="l"/>
                </a:tabLst>
              </a:pPr>
              <a:r>
                <a:rPr lang="en-US" sz="26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</a:rPr>
                <a:t>		casting_with_polyester_resin.pdf</a:t>
              </a:r>
              <a:endParaRPr lang="en-US" sz="2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486400"/>
            <a:ext cx="8534400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Google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“casting polyester resin”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and enough material will be found to keep you busy reading for hours.</a:t>
            </a:r>
            <a:endParaRPr lang="en-US" sz="2800" b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4800" y="533400"/>
            <a:ext cx="8458200" cy="1219200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838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Colored, dyed, and swirled blanks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752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Dyes come in:</a:t>
            </a:r>
            <a:endParaRPr lang="en-US" sz="3600" b="1" i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2766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10000"/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 Opaque and Transparent</a:t>
            </a:r>
            <a:endParaRPr lang="en-US" sz="3200" b="1" dirty="0">
              <a:solidFill>
                <a:schemeClr val="bg1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4038600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10000"/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 Plain -  Pearl - Luster - </a:t>
            </a:r>
          </a:p>
          <a:p>
            <a:pPr>
              <a:tabLst>
                <a:tab pos="280988" algn="l"/>
              </a:tabLst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	Fluorescent  -	Phosphorescent</a:t>
            </a:r>
            <a:endParaRPr lang="en-US" sz="3200" b="1" dirty="0">
              <a:solidFill>
                <a:schemeClr val="bg1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2514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buSzPct val="110000"/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 Liquid and Powder</a:t>
            </a:r>
            <a:endParaRPr lang="en-US" sz="3200" b="1" dirty="0">
              <a:solidFill>
                <a:schemeClr val="bg1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Desktop\Rattlesnake-AP-6134871.jpg"/>
          <p:cNvPicPr>
            <a:picLocks noChangeAspect="1" noChangeArrowheads="1"/>
          </p:cNvPicPr>
          <p:nvPr/>
        </p:nvPicPr>
        <p:blipFill>
          <a:blip r:embed="rId2" cstate="print"/>
          <a:srcRect r="85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685800" y="381000"/>
            <a:ext cx="9372600" cy="1828800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8382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CASTING SNAKE SKIN BLANKS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Don Ward\Pictures\cstng demo small\IMG_1105.jpg"/>
          <p:cNvPicPr>
            <a:picLocks noChangeAspect="1" noChangeArrowheads="1"/>
          </p:cNvPicPr>
          <p:nvPr/>
        </p:nvPicPr>
        <p:blipFill>
          <a:blip r:embed="rId2" cstate="print"/>
          <a:srcRect r="26666" b="33583"/>
          <a:stretch>
            <a:fillRect/>
          </a:stretch>
        </p:blipFill>
        <p:spPr bwMode="auto">
          <a:xfrm>
            <a:off x="4724400" y="304800"/>
            <a:ext cx="4191000" cy="25304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2209800" y="2819400"/>
            <a:ext cx="6934200" cy="3277724"/>
            <a:chOff x="2209800" y="2819400"/>
            <a:chExt cx="6934200" cy="3277724"/>
          </a:xfrm>
        </p:grpSpPr>
        <p:pic>
          <p:nvPicPr>
            <p:cNvPr id="6149" name="Picture 5" descr="C:\Users\Don Ward\Pictures\cstng demo small\IMG_1110.jpg"/>
            <p:cNvPicPr>
              <a:picLocks noChangeAspect="1" noChangeArrowheads="1"/>
            </p:cNvPicPr>
            <p:nvPr/>
          </p:nvPicPr>
          <p:blipFill>
            <a:blip r:embed="rId3" cstate="print"/>
            <a:srcRect b="14566"/>
            <a:stretch>
              <a:fillRect/>
            </a:stretch>
          </p:blipFill>
          <p:spPr bwMode="auto">
            <a:xfrm>
              <a:off x="2209800" y="2971800"/>
              <a:ext cx="3879850" cy="22098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  <p:pic>
          <p:nvPicPr>
            <p:cNvPr id="6150" name="Picture 6" descr="C:\Users\Don Ward\Pictures\cstng demo small\IMG_1111_1.jpg"/>
            <p:cNvPicPr>
              <a:picLocks noChangeAspect="1" noChangeArrowheads="1"/>
            </p:cNvPicPr>
            <p:nvPr/>
          </p:nvPicPr>
          <p:blipFill>
            <a:blip r:embed="rId4" cstate="print"/>
            <a:srcRect l="9667" t="27792" b="22901"/>
            <a:stretch>
              <a:fillRect/>
            </a:stretch>
          </p:blipFill>
          <p:spPr bwMode="auto">
            <a:xfrm>
              <a:off x="4743450" y="4495800"/>
              <a:ext cx="4400550" cy="160132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876800" y="2819400"/>
              <a:ext cx="2743200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FF00"/>
                  </a:solidFill>
                  <a:effectLst>
                    <a:outerShdw blurRad="38100" dist="63500" dir="2700000" algn="tl">
                      <a:srgbClr val="000000"/>
                    </a:outerShdw>
                  </a:effectLst>
                </a:rPr>
                <a:t>Not so thick!</a:t>
              </a:r>
              <a:endParaRPr lang="en-US" sz="3600" b="1" dirty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4572000" y="3352800"/>
              <a:ext cx="990600" cy="914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4572000" y="4038600"/>
              <a:ext cx="1676400" cy="3048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3200400" y="60960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I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now use paint stirring sticks. </a:t>
            </a:r>
            <a:endParaRPr lang="en-US" sz="3200" b="1" i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pic>
        <p:nvPicPr>
          <p:cNvPr id="3074" name="Picture 2" descr="C:\Documents and Settings\Administrator\Desktop\tube onto skin.jpg"/>
          <p:cNvPicPr>
            <a:picLocks noChangeAspect="1" noChangeArrowheads="1"/>
          </p:cNvPicPr>
          <p:nvPr/>
        </p:nvPicPr>
        <p:blipFill>
          <a:blip r:embed="rId5" cstate="print"/>
          <a:srcRect l="1695" t="5800" r="1695" b="4294"/>
          <a:stretch>
            <a:fillRect/>
          </a:stretch>
        </p:blipFill>
        <p:spPr bwMode="auto">
          <a:xfrm>
            <a:off x="152400" y="298116"/>
            <a:ext cx="4495800" cy="25212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6148" name="Picture 4" descr="C:\Users\Don Ward\Pictures\cstng demo small\IMG_1106.jpg"/>
          <p:cNvPicPr>
            <a:picLocks noChangeAspect="1" noChangeArrowheads="1"/>
          </p:cNvPicPr>
          <p:nvPr/>
        </p:nvPicPr>
        <p:blipFill>
          <a:blip r:embed="rId6" cstate="print"/>
          <a:srcRect l="21458" t="14944" r="38542" b="27722"/>
          <a:stretch>
            <a:fillRect/>
          </a:stretch>
        </p:blipFill>
        <p:spPr bwMode="auto">
          <a:xfrm>
            <a:off x="381000" y="2438400"/>
            <a:ext cx="1676400" cy="36042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Don Ward\Pictures\cstng demo small\IMG_11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400" y="0"/>
            <a:ext cx="4546600" cy="3531193"/>
          </a:xfrm>
          <a:prstGeom prst="rect">
            <a:avLst/>
          </a:prstGeom>
          <a:noFill/>
        </p:spPr>
      </p:pic>
      <p:pic>
        <p:nvPicPr>
          <p:cNvPr id="7170" name="Picture 2" descr="C:\Users\Don Ward\Pictures\cstng demo small\IMG_361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4762" t="4762" r="4762"/>
          <a:stretch>
            <a:fillRect/>
          </a:stretch>
        </p:blipFill>
        <p:spPr bwMode="auto">
          <a:xfrm>
            <a:off x="0" y="228600"/>
            <a:ext cx="4560570" cy="32004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0" y="3124200"/>
            <a:ext cx="9144000" cy="2819400"/>
            <a:chOff x="0" y="3124200"/>
            <a:chExt cx="9144000" cy="2819400"/>
          </a:xfrm>
        </p:grpSpPr>
        <p:sp>
          <p:nvSpPr>
            <p:cNvPr id="6" name="Rectangle 5"/>
            <p:cNvSpPr/>
            <p:nvPr/>
          </p:nvSpPr>
          <p:spPr>
            <a:xfrm>
              <a:off x="0" y="3124200"/>
              <a:ext cx="9144000" cy="2819400"/>
            </a:xfrm>
            <a:prstGeom prst="rect">
              <a:avLst/>
            </a:prstGeom>
            <a:solidFill>
              <a:schemeClr val="tx1"/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800" y="3400961"/>
              <a:ext cx="842769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bg1"/>
                </a:buClr>
                <a:buSzPct val="110000"/>
                <a:buFont typeface="Wingdings" pitchFamily="2" charset="2"/>
                <a:buChar char="§"/>
              </a:pPr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76200" dir="2700000" algn="tl">
                      <a:srgbClr val="000000"/>
                    </a:outerShdw>
                  </a:effectLst>
                </a:rPr>
                <a:t> use small throw away brushes and paint raw</a:t>
              </a:r>
            </a:p>
            <a:p>
              <a:pPr>
                <a:buClr>
                  <a:schemeClr val="bg1"/>
                </a:buClr>
                <a:buSzPct val="110000"/>
              </a:pPr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76200" dir="2700000" algn="tl">
                      <a:srgbClr val="000000"/>
                    </a:outerShdw>
                  </a:effectLst>
                </a:rPr>
                <a:t>     PR onto the skins as I put them into the mold.</a:t>
              </a:r>
            </a:p>
            <a:p>
              <a:endParaRPr lang="en-US" sz="1600" b="1" dirty="0" smtClean="0">
                <a:solidFill>
                  <a:srgbClr val="FFFF00"/>
                </a:solidFill>
                <a:effectLst>
                  <a:outerShdw blurRad="38100" dist="762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4800" y="4162961"/>
            <a:ext cx="8074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1" dirty="0" smtClean="0">
              <a:solidFill>
                <a:srgbClr val="FFFF00"/>
              </a:solidFill>
              <a:effectLst>
                <a:outerShdw blurRad="38100" dist="76200" dir="2700000" algn="tl">
                  <a:srgbClr val="000000"/>
                </a:outerShdw>
              </a:effectLst>
            </a:endParaRPr>
          </a:p>
          <a:p>
            <a:pPr>
              <a:buClr>
                <a:schemeClr val="bg1"/>
              </a:buClr>
              <a:buSzPct val="110000"/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76200" dir="2700000" algn="tl">
                    <a:srgbClr val="000000"/>
                  </a:outerShdw>
                </a:effectLst>
              </a:rPr>
              <a:t> stuff the tubes with play-dough . . . </a:t>
            </a:r>
          </a:p>
          <a:p>
            <a:pPr>
              <a:buClr>
                <a:schemeClr val="bg1"/>
              </a:buClr>
              <a:buSzPct val="110000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76200" dir="2700000" algn="tl">
                    <a:srgbClr val="000000"/>
                  </a:outerShdw>
                </a:effectLst>
              </a:rPr>
              <a:t>      . . . leaving enough room for corks or plugs.</a:t>
            </a:r>
            <a:endParaRPr lang="en-US" sz="3200" b="1" dirty="0">
              <a:solidFill>
                <a:srgbClr val="FFFF00"/>
              </a:solidFill>
              <a:effectLst>
                <a:outerShdw blurRad="38100" dist="762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098623">
            <a:off x="4067198" y="5566701"/>
            <a:ext cx="4302781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139700" dist="152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is the </a:t>
            </a:r>
            <a:r>
              <a:rPr lang="en-US" sz="4000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ememy</a:t>
            </a:r>
            <a:r>
              <a:rPr lang="en-US" sz="40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40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n Ward\Pictures\cstng demo small\heat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33400" y="152400"/>
            <a:ext cx="4343400" cy="2895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9219" name="Picture 3" descr="C:\Users\Don Ward\Desktop\cast 2\Copy (2) of IMG_1480-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114800" y="685800"/>
            <a:ext cx="4572000" cy="17145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9222" name="Picture 6" descr="C:\Users\Don Ward\Desktop\cast 2\IMG_1484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8664"/>
          <a:stretch>
            <a:fillRect/>
          </a:stretch>
        </p:blipFill>
        <p:spPr bwMode="auto">
          <a:xfrm rot="10800000" flipV="1">
            <a:off x="381000" y="4953000"/>
            <a:ext cx="5541967" cy="16065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9223" name="Picture 7" descr="C:\Users\Don Ward\Desktop\cast 2\Copy of IMG_1483-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724400" y="2590800"/>
            <a:ext cx="4002088" cy="23345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 rot="21098623">
            <a:off x="4132658" y="5591917"/>
            <a:ext cx="4640822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effectLst>
            <a:outerShdw blurRad="139700" dist="152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HEAT </a:t>
            </a:r>
            <a:r>
              <a:rPr lang="en-US" sz="32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</a:t>
            </a:r>
            <a:r>
              <a:rPr lang="en-US" sz="3200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ememy</a:t>
            </a:r>
            <a:r>
              <a:rPr lang="en-US" sz="32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32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 descr="C:\Users\Don Ward\Desktop\cast 2\IMG_1485-1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81000" y="3257550"/>
            <a:ext cx="4572000" cy="14668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1336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CASTING YOUR OWN BLANKS</a:t>
            </a:r>
            <a:endParaRPr lang="en-US" sz="4400" b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5715000"/>
            <a:ext cx="441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ALL IMAGES and EMAIL SOURCES are used with permission</a:t>
            </a:r>
            <a:endParaRPr lang="en-US" sz="2400" b="1" dirty="0">
              <a:solidFill>
                <a:prstClr val="white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on Ward\Desktop\casting demo\IMG_3606.jpg"/>
          <p:cNvPicPr>
            <a:picLocks noChangeAspect="1" noChangeArrowheads="1"/>
          </p:cNvPicPr>
          <p:nvPr/>
        </p:nvPicPr>
        <p:blipFill>
          <a:blip r:embed="rId2" cstate="print"/>
          <a:srcRect l="12879" t="27801" r="56818" b="23341"/>
          <a:stretch>
            <a:fillRect/>
          </a:stretch>
        </p:blipFill>
        <p:spPr bwMode="auto">
          <a:xfrm rot="16200000">
            <a:off x="4647648" y="457754"/>
            <a:ext cx="4049235" cy="4352928"/>
          </a:xfrm>
          <a:prstGeom prst="rect">
            <a:avLst/>
          </a:prstGeom>
          <a:noFill/>
          <a:effectLst>
            <a:outerShdw blurRad="88900" dist="139700" dir="2700000" algn="ctr" rotWithShape="0">
              <a:schemeClr val="tx1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5181600"/>
            <a:ext cx="845820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Resin Saver Molds available from NewLondon88</a:t>
            </a:r>
          </a:p>
          <a:p>
            <a:pPr algn="ctr">
              <a:lnSpc>
                <a:spcPts val="3500"/>
              </a:lnSpc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on IAP . . . one mold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perpen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 kit (kit specific)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2" descr="C:\Users\Don Ward\Desktop\casting demo\IMG_3606.jpg"/>
          <p:cNvPicPr>
            <a:picLocks noChangeAspect="1" noChangeArrowheads="1"/>
          </p:cNvPicPr>
          <p:nvPr/>
        </p:nvPicPr>
        <p:blipFill>
          <a:blip r:embed="rId2" cstate="print"/>
          <a:srcRect l="69697" t="28937" b="23341"/>
          <a:stretch>
            <a:fillRect/>
          </a:stretch>
        </p:blipFill>
        <p:spPr bwMode="auto">
          <a:xfrm>
            <a:off x="304800" y="609600"/>
            <a:ext cx="3839029" cy="4030980"/>
          </a:xfrm>
          <a:prstGeom prst="rect">
            <a:avLst/>
          </a:prstGeom>
          <a:noFill/>
          <a:effectLst>
            <a:outerShdw blurRad="88900" dist="139700" dir="2700000" algn="ctr" rotWithShape="0">
              <a:schemeClr val="tx1"/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457200"/>
            <a:ext cx="847513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88900" dir="2700000" algn="tl">
                    <a:srgbClr val="000000"/>
                  </a:outerShdw>
                </a:effectLst>
              </a:rPr>
              <a:t>Slot Type Molds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88900" dir="2700000" algn="tl">
                    <a:srgbClr val="000000"/>
                  </a:outerShdw>
                </a:effectLst>
              </a:rPr>
              <a:t>available from gadget on IAP.   These molds make blanks like we purchase.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88900" dir="2700000" algn="tl">
                  <a:srgbClr val="000000"/>
                </a:outerShdw>
              </a:effectLst>
            </a:endParaRP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88900" dir="2700000" algn="tl">
                    <a:srgbClr val="000000"/>
                  </a:outerShdw>
                </a:effectLst>
              </a:rPr>
              <a:t>They come in 5/8,  3/4  and 7/8 inch widths.</a:t>
            </a:r>
            <a:endParaRPr lang="en-US" sz="3200" b="1" dirty="0">
              <a:solidFill>
                <a:srgbClr val="FFFF00"/>
              </a:solidFill>
              <a:effectLst>
                <a:outerShdw blurRad="38100" dist="88900" dir="2700000" algn="tl">
                  <a:srgbClr val="000000"/>
                </a:outerShdw>
              </a:effectLst>
            </a:endParaRPr>
          </a:p>
        </p:txBody>
      </p:sp>
      <p:pic>
        <p:nvPicPr>
          <p:cNvPr id="11" name="Picture 2" descr="C:\Users\Don Ward\Desktop\casting demo\IMG_3606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41667" t="25528" r="29545" b="19932"/>
          <a:stretch>
            <a:fillRect/>
          </a:stretch>
        </p:blipFill>
        <p:spPr bwMode="auto">
          <a:xfrm rot="16200000">
            <a:off x="3314700" y="1644650"/>
            <a:ext cx="4343400" cy="5486400"/>
          </a:xfrm>
          <a:prstGeom prst="rect">
            <a:avLst/>
          </a:prstGeom>
          <a:noFill/>
          <a:effectLst>
            <a:outerShdw blurRad="190500" dist="177800" dir="2700000" algn="ctr" rotWithShape="0">
              <a:schemeClr val="tx1"/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Don Ward\Pictures\cstng demo small\IMG_362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b="6011"/>
          <a:stretch>
            <a:fillRect/>
          </a:stretch>
        </p:blipFill>
        <p:spPr bwMode="auto">
          <a:xfrm>
            <a:off x="4191000" y="152400"/>
            <a:ext cx="4648200" cy="65532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pic>
        <p:nvPicPr>
          <p:cNvPr id="11267" name="Picture 3" descr="C:\Users\Don Ward\Pictures\cstng demo small\IMG_3611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8475" t="5085" r="5085"/>
          <a:stretch>
            <a:fillRect/>
          </a:stretch>
        </p:blipFill>
        <p:spPr bwMode="auto">
          <a:xfrm>
            <a:off x="381000" y="381000"/>
            <a:ext cx="4572000" cy="334682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Don Ward\Pictures\cstng demo small\IMG_362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b="17322"/>
          <a:stretch>
            <a:fillRect/>
          </a:stretch>
        </p:blipFill>
        <p:spPr bwMode="auto">
          <a:xfrm>
            <a:off x="1295400" y="-228600"/>
            <a:ext cx="5652780" cy="7010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Don Ward\Pictures\cstng demo small\finished cast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19339" t="4172" r="13907"/>
          <a:stretch>
            <a:fillRect/>
          </a:stretch>
        </p:blipFill>
        <p:spPr bwMode="auto">
          <a:xfrm flipV="1">
            <a:off x="914400" y="36016"/>
            <a:ext cx="7128276" cy="68219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Don Ward\Pictures\cstng demo small\CRW_3603.CR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81000"/>
            <a:ext cx="9262755" cy="5943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Don Ward\Desktop\casting demo\snakes small.jpg"/>
          <p:cNvPicPr>
            <a:picLocks noChangeAspect="1" noChangeArrowheads="1"/>
          </p:cNvPicPr>
          <p:nvPr/>
        </p:nvPicPr>
        <p:blipFill>
          <a:blip r:embed="rId2" cstate="print"/>
          <a:srcRect l="2676" r="23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Don Ward\Pictures\cstng demo small\crooked sn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28800"/>
            <a:ext cx="5715000" cy="27813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304800" y="0"/>
            <a:ext cx="8534400" cy="6858000"/>
            <a:chOff x="304800" y="0"/>
            <a:chExt cx="8534400" cy="6858000"/>
          </a:xfrm>
        </p:grpSpPr>
        <p:pic>
          <p:nvPicPr>
            <p:cNvPr id="13317" name="Picture 5" descr="C:\Users\Don Ward\Pictures\cstng demo small\IMG_3500.jpg"/>
            <p:cNvPicPr>
              <a:picLocks noChangeAspect="1" noChangeArrowheads="1"/>
            </p:cNvPicPr>
            <p:nvPr/>
          </p:nvPicPr>
          <p:blipFill>
            <a:blip r:embed="rId3" cstate="print"/>
            <a:srcRect l="9333" t="16080" r="10667" b="35678"/>
            <a:stretch>
              <a:fillRect/>
            </a:stretch>
          </p:blipFill>
          <p:spPr bwMode="auto">
            <a:xfrm rot="16200000">
              <a:off x="4038600" y="2057400"/>
              <a:ext cx="6858000" cy="2743200"/>
            </a:xfrm>
            <a:prstGeom prst="rect">
              <a:avLst/>
            </a:prstGeom>
            <a:noFill/>
          </p:spPr>
        </p:pic>
        <p:pic>
          <p:nvPicPr>
            <p:cNvPr id="13314" name="Picture 2" descr="C:\Users\Don Ward\Pictures\cstng demo small\Capture_00010.jpg"/>
            <p:cNvPicPr>
              <a:picLocks noChangeAspect="1" noChangeArrowheads="1"/>
            </p:cNvPicPr>
            <p:nvPr/>
          </p:nvPicPr>
          <p:blipFill>
            <a:blip r:embed="rId4" cstate="print"/>
            <a:srcRect t="30000" b="32000"/>
            <a:stretch>
              <a:fillRect/>
            </a:stretch>
          </p:blipFill>
          <p:spPr bwMode="auto">
            <a:xfrm>
              <a:off x="304800" y="457200"/>
              <a:ext cx="5715001" cy="1447800"/>
            </a:xfrm>
            <a:prstGeom prst="rect">
              <a:avLst/>
            </a:prstGeom>
            <a:noFill/>
          </p:spPr>
        </p:pic>
        <p:pic>
          <p:nvPicPr>
            <p:cNvPr id="13316" name="Picture 4" descr="C:\Users\Don Ward\Pictures\cstng demo small\snake tri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" y="4572000"/>
              <a:ext cx="5715001" cy="1981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Users\Don Ward\Pictures\cstng demo small\ken nel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2200"/>
            <a:ext cx="5715000" cy="914400"/>
          </a:xfrm>
          <a:prstGeom prst="rect">
            <a:avLst/>
          </a:prstGeom>
          <a:noFill/>
        </p:spPr>
      </p:pic>
      <p:pic>
        <p:nvPicPr>
          <p:cNvPr id="14338" name="Picture 2" descr="C:\Users\Don Ward\Pictures\cstng demo small\IMG_3075.jpg"/>
          <p:cNvPicPr>
            <a:picLocks noChangeAspect="1" noChangeArrowheads="1"/>
          </p:cNvPicPr>
          <p:nvPr/>
        </p:nvPicPr>
        <p:blipFill>
          <a:blip r:embed="rId3" cstate="print"/>
          <a:srcRect t="11429" b="12381"/>
          <a:stretch>
            <a:fillRect/>
          </a:stretch>
        </p:blipFill>
        <p:spPr bwMode="auto">
          <a:xfrm>
            <a:off x="0" y="0"/>
            <a:ext cx="5715001" cy="1524000"/>
          </a:xfrm>
          <a:prstGeom prst="rect">
            <a:avLst/>
          </a:prstGeom>
          <a:noFill/>
        </p:spPr>
      </p:pic>
      <p:pic>
        <p:nvPicPr>
          <p:cNvPr id="14339" name="Picture 3" descr="C:\Users\Don Ward\Pictures\cstng demo small\IMG_3522.jpg"/>
          <p:cNvPicPr>
            <a:picLocks noChangeAspect="1" noChangeArrowheads="1"/>
          </p:cNvPicPr>
          <p:nvPr/>
        </p:nvPicPr>
        <p:blipFill>
          <a:blip r:embed="rId4" cstate="print"/>
          <a:srcRect t="13445" b="12605"/>
          <a:stretch>
            <a:fillRect/>
          </a:stretch>
        </p:blipFill>
        <p:spPr bwMode="auto">
          <a:xfrm>
            <a:off x="0" y="1524000"/>
            <a:ext cx="5715001" cy="838200"/>
          </a:xfrm>
          <a:prstGeom prst="rect">
            <a:avLst/>
          </a:prstGeom>
          <a:noFill/>
        </p:spPr>
      </p:pic>
      <p:pic>
        <p:nvPicPr>
          <p:cNvPr id="14341" name="Picture 5" descr="C:\Users\Don Ward\Pictures\cstng demo small\pw_pen.jpg"/>
          <p:cNvPicPr>
            <a:picLocks noChangeAspect="1" noChangeArrowheads="1"/>
          </p:cNvPicPr>
          <p:nvPr/>
        </p:nvPicPr>
        <p:blipFill>
          <a:blip r:embed="rId5" cstate="print"/>
          <a:srcRect t="16040" r="5333" b="17794"/>
          <a:stretch>
            <a:fillRect/>
          </a:stretch>
        </p:blipFill>
        <p:spPr bwMode="auto">
          <a:xfrm>
            <a:off x="-11545" y="4267201"/>
            <a:ext cx="5574146" cy="2590800"/>
          </a:xfrm>
          <a:prstGeom prst="rect">
            <a:avLst/>
          </a:prstGeom>
          <a:noFill/>
        </p:spPr>
      </p:pic>
      <p:pic>
        <p:nvPicPr>
          <p:cNvPr id="14340" name="Picture 4" descr="C:\Users\Don Ward\Pictures\cstng demo small\IMG_3356.jpg"/>
          <p:cNvPicPr>
            <a:picLocks noChangeAspect="1" noChangeArrowheads="1"/>
          </p:cNvPicPr>
          <p:nvPr/>
        </p:nvPicPr>
        <p:blipFill>
          <a:blip r:embed="rId6" cstate="print"/>
          <a:srcRect l="17334" r="40000"/>
          <a:stretch>
            <a:fillRect/>
          </a:stretch>
        </p:blipFill>
        <p:spPr bwMode="auto">
          <a:xfrm>
            <a:off x="5562600" y="-285155"/>
            <a:ext cx="3731934" cy="714315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685800" y="2971800"/>
            <a:ext cx="10744200" cy="1828800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34290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CASTING COMPUTER LABELS BLANKS 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304800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These </a:t>
            </a:r>
            <a:r>
              <a:rPr lang="en-US" sz="3200" b="1" dirty="0" smtClean="0">
                <a:solidFill>
                  <a:srgbClr val="FFFF00"/>
                </a:solidFill>
              </a:rPr>
              <a:t>individual labels are </a:t>
            </a:r>
            <a:r>
              <a:rPr lang="en-US" sz="3200" b="1" dirty="0" smtClean="0">
                <a:solidFill>
                  <a:srgbClr val="FFFF00"/>
                </a:solidFill>
              </a:rPr>
              <a:t>created in </a:t>
            </a:r>
            <a:r>
              <a:rPr lang="en-US" sz="3200" b="1" i="1" dirty="0" smtClean="0">
                <a:solidFill>
                  <a:schemeClr val="bg1"/>
                </a:solidFill>
              </a:rPr>
              <a:t>Adobe Photoshop</a:t>
            </a:r>
            <a:r>
              <a:rPr lang="en-US" sz="3200" b="1" dirty="0" smtClean="0">
                <a:solidFill>
                  <a:srgbClr val="FFFF00"/>
                </a:solidFill>
              </a:rPr>
              <a:t>.  Other graphic </a:t>
            </a:r>
            <a:r>
              <a:rPr lang="en-US" sz="3200" b="1" smtClean="0">
                <a:solidFill>
                  <a:srgbClr val="FFFF00"/>
                </a:solidFill>
              </a:rPr>
              <a:t>editing software</a:t>
            </a:r>
            <a:r>
              <a:rPr lang="en-US" sz="3200" b="1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are available in the market.   A </a:t>
            </a:r>
            <a:r>
              <a:rPr lang="en-US" sz="3200" b="1" dirty="0" smtClean="0">
                <a:solidFill>
                  <a:srgbClr val="FFFF00"/>
                </a:solidFill>
              </a:rPr>
              <a:t>free </a:t>
            </a:r>
            <a:r>
              <a:rPr lang="en-US" sz="3200" b="1" dirty="0" smtClean="0">
                <a:solidFill>
                  <a:srgbClr val="FFFF00"/>
                </a:solidFill>
              </a:rPr>
              <a:t>software </a:t>
            </a:r>
            <a:r>
              <a:rPr lang="en-US" sz="3200" b="1" i="1" dirty="0" smtClean="0">
                <a:solidFill>
                  <a:schemeClr val="bg1"/>
                </a:solidFill>
              </a:rPr>
              <a:t>Gimp</a:t>
            </a:r>
            <a:r>
              <a:rPr lang="en-US" sz="3200" b="1" dirty="0" smtClean="0">
                <a:solidFill>
                  <a:srgbClr val="FFFF00"/>
                </a:solidFill>
              </a:rPr>
              <a:t> is available from:   http</a:t>
            </a:r>
            <a:r>
              <a:rPr lang="en-US" sz="3200" b="1" dirty="0" smtClean="0">
                <a:solidFill>
                  <a:srgbClr val="FFFF00"/>
                </a:solidFill>
              </a:rPr>
              <a:t>://</a:t>
            </a:r>
            <a:r>
              <a:rPr lang="en-US" sz="3200" b="1" dirty="0" smtClean="0">
                <a:solidFill>
                  <a:srgbClr val="FFFF00"/>
                </a:solidFill>
              </a:rPr>
              <a:t>www.gimp.org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304800" y="3200400"/>
            <a:ext cx="9448800" cy="3352800"/>
            <a:chOff x="-304800" y="3200400"/>
            <a:chExt cx="9448800" cy="3352800"/>
          </a:xfrm>
        </p:grpSpPr>
        <p:sp>
          <p:nvSpPr>
            <p:cNvPr id="5" name="Rectangle 4"/>
            <p:cNvSpPr/>
            <p:nvPr/>
          </p:nvSpPr>
          <p:spPr>
            <a:xfrm>
              <a:off x="-304800" y="3200400"/>
              <a:ext cx="8915400" cy="3352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7200" y="3276600"/>
              <a:ext cx="868680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bg1"/>
                </a:buClr>
                <a:buFont typeface="Wingdings" pitchFamily="2" charset="2"/>
                <a:buChar char="§"/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 Calculate the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size of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the</a:t>
              </a:r>
            </a:p>
            <a:p>
              <a:pPr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	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label for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the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kit</a:t>
              </a:r>
              <a:endParaRPr lang="en-US" sz="2800" b="1" dirty="0" smtClean="0">
                <a:solidFill>
                  <a:srgbClr val="FFFF00"/>
                </a:solidFill>
              </a:endParaRPr>
            </a:p>
            <a:p>
              <a:pPr>
                <a:buClr>
                  <a:schemeClr val="bg1"/>
                </a:buClr>
                <a:buFont typeface="Arial" pitchFamily="34" charset="0"/>
                <a:buChar char="•"/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 Build the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label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placing</a:t>
              </a:r>
            </a:p>
            <a:p>
              <a:pPr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	each element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of the</a:t>
              </a:r>
            </a:p>
            <a:p>
              <a:pPr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	graphic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on a separate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layer</a:t>
              </a:r>
            </a:p>
            <a:p>
              <a:pPr>
                <a:buClr>
                  <a:schemeClr val="bg1"/>
                </a:buClr>
                <a:buFont typeface="Wingdings" pitchFamily="2" charset="2"/>
                <a:buChar char="§"/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 Manipulated layers for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the </a:t>
              </a:r>
              <a:r>
                <a:rPr lang="en-US" sz="2800" b="1" dirty="0" smtClean="0">
                  <a:solidFill>
                    <a:srgbClr val="FFFF00"/>
                  </a:solidFill>
                </a:rPr>
                <a:t>best artistic placement.</a:t>
              </a:r>
            </a:p>
            <a:p>
              <a:pPr>
                <a:buClr>
                  <a:schemeClr val="bg1"/>
                </a:buClr>
                <a:buFont typeface="Wingdings" pitchFamily="2" charset="2"/>
                <a:buChar char="§"/>
                <a:tabLst>
                  <a:tab pos="463550" algn="l"/>
                </a:tabLst>
              </a:pPr>
              <a:r>
                <a:rPr lang="en-US" sz="2800" b="1" dirty="0" smtClean="0">
                  <a:solidFill>
                    <a:srgbClr val="FFFF00"/>
                  </a:solidFill>
                </a:rPr>
                <a:t> Merge layers to flatten image as a .jpg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050" name="Picture 2" descr="C:\Documents and Settings\Administrator\Desktop\red river pens business 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017" y="2438400"/>
            <a:ext cx="4355183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on Ward\Pictures\cstng demo small\AAW picts 00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219200" y="0"/>
            <a:ext cx="6454775" cy="68546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n Ward\Pictures\cstng demo small\various labels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5172" r="6897" b="22667"/>
          <a:stretch>
            <a:fillRect/>
          </a:stretch>
        </p:blipFill>
        <p:spPr bwMode="auto">
          <a:xfrm>
            <a:off x="152400" y="0"/>
            <a:ext cx="6030311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676400" y="3352800"/>
            <a:ext cx="8915400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1200" y="3429000"/>
            <a:ext cx="69753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b="1" dirty="0" smtClean="0">
                <a:solidFill>
                  <a:srgbClr val="FFFF00"/>
                </a:solidFill>
              </a:rPr>
              <a:t>Copy finished graphic to new 8 1/2 x 11</a:t>
            </a:r>
          </a:p>
          <a:p>
            <a:pPr marL="342900" indent="-342900">
              <a:buAutoNum type="arabicPlain" startAt="8"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5603" r="5000" b="4754"/>
          <a:stretch>
            <a:fillRect/>
          </a:stretch>
        </p:blipFill>
        <p:spPr bwMode="auto">
          <a:xfrm rot="10800000" flipH="1" flipV="1">
            <a:off x="304800" y="2438400"/>
            <a:ext cx="314324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23897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Avery #18163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2” x 4”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or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Avery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#5165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full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sheet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rPr>
              <a:t>Labels. </a:t>
            </a:r>
            <a:endParaRPr lang="en-US" sz="3200" b="1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4191000"/>
            <a:ext cx="52578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Other brands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may work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but some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turners complain about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labels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lifting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off the tubes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.</a:t>
            </a:r>
          </a:p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I’ve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had no label 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508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failures using Avery labels.</a:t>
            </a:r>
            <a:endParaRPr lang="en-US" sz="3000" b="1" dirty="0">
              <a:solidFill>
                <a:schemeClr val="bg1"/>
              </a:solidFill>
              <a:effectLst>
                <a:outerShdw blurRad="38100" dist="508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2000" t="2000" r="14000" b="2000"/>
          <a:stretch>
            <a:fillRect/>
          </a:stretch>
        </p:blipFill>
        <p:spPr bwMode="auto">
          <a:xfrm>
            <a:off x="4572000" y="152400"/>
            <a:ext cx="3124200" cy="405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14600" y="5791200"/>
            <a:ext cx="73914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90600" y="152400"/>
            <a:ext cx="6477000" cy="990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32356" t="11969" r="30923" b="12474"/>
          <a:stretch>
            <a:fillRect/>
          </a:stretch>
        </p:blipFill>
        <p:spPr bwMode="auto">
          <a:xfrm rot="10800000" flipH="1" flipV="1">
            <a:off x="2694842" y="1600199"/>
            <a:ext cx="1572358" cy="430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l="27128" t="3636" r="27659" b="3636"/>
          <a:stretch>
            <a:fillRect/>
          </a:stretch>
        </p:blipFill>
        <p:spPr bwMode="auto">
          <a:xfrm>
            <a:off x="6858000" y="1600200"/>
            <a:ext cx="1600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990600"/>
            <a:ext cx="21573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For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labels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use</a:t>
            </a:r>
            <a:endParaRPr lang="en-US" sz="3200" b="1" dirty="0" smtClean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white</a:t>
            </a:r>
            <a:r>
              <a:rPr lang="en-US" sz="3200" b="1" dirty="0" smtClean="0"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spray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primer.</a:t>
            </a:r>
            <a:endParaRPr lang="en-US" sz="3200" b="1" dirty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0" y="6019800"/>
            <a:ext cx="5478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LET DRY FOR 24 - 48 HOURS</a:t>
            </a:r>
            <a:endParaRPr lang="en-US" sz="3600" b="1" dirty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048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PREPARE THE TUBE:</a:t>
            </a:r>
            <a:endParaRPr lang="en-US" sz="2400" dirty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990600"/>
            <a:ext cx="411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For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snake skins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use</a:t>
            </a:r>
            <a:endParaRPr lang="en-US" sz="3200" b="1" dirty="0" smtClean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deep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forest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green</a:t>
            </a:r>
            <a:endParaRPr lang="en-US" sz="3200" b="1" dirty="0" smtClean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63500" dir="2700000" algn="ctr" rotWithShape="0">
                    <a:schemeClr val="tx1"/>
                  </a:outerShdw>
                </a:effectLst>
              </a:rPr>
              <a:t>ultra flat</a:t>
            </a:r>
            <a:endParaRPr lang="en-US" sz="3200" b="1" dirty="0">
              <a:solidFill>
                <a:srgbClr val="FFFF00"/>
              </a:solidFill>
              <a:effectLst>
                <a:outerShdw blurRad="50800" dist="63500" dir="27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n Ward\Pictures\cstng demo small\IMG_3520.jpg"/>
          <p:cNvPicPr>
            <a:picLocks noChangeAspect="1" noChangeArrowheads="1"/>
          </p:cNvPicPr>
          <p:nvPr/>
        </p:nvPicPr>
        <p:blipFill>
          <a:blip r:embed="rId2" cstate="print"/>
          <a:srcRect l="9333" t="7339" r="13334" b="55964"/>
          <a:stretch>
            <a:fillRect/>
          </a:stretch>
        </p:blipFill>
        <p:spPr bwMode="auto">
          <a:xfrm>
            <a:off x="381000" y="3657600"/>
            <a:ext cx="4419600" cy="1143000"/>
          </a:xfrm>
          <a:prstGeom prst="rect">
            <a:avLst/>
          </a:prstGeom>
          <a:noFill/>
        </p:spPr>
      </p:pic>
      <p:pic>
        <p:nvPicPr>
          <p:cNvPr id="2051" name="Picture 3" descr="C:\Users\Don Ward\Pictures\cstng demo small\IMG_3521.jpg"/>
          <p:cNvPicPr>
            <a:picLocks noChangeAspect="1" noChangeArrowheads="1"/>
          </p:cNvPicPr>
          <p:nvPr/>
        </p:nvPicPr>
        <p:blipFill>
          <a:blip r:embed="rId3" cstate="print"/>
          <a:srcRect l="8556" t="7307" r="8778" b="9186"/>
          <a:stretch>
            <a:fillRect/>
          </a:stretch>
        </p:blipFill>
        <p:spPr bwMode="auto">
          <a:xfrm>
            <a:off x="4648200" y="0"/>
            <a:ext cx="4038600" cy="3256935"/>
          </a:xfrm>
          <a:prstGeom prst="rect">
            <a:avLst/>
          </a:prstGeom>
          <a:noFill/>
        </p:spPr>
      </p:pic>
      <p:pic>
        <p:nvPicPr>
          <p:cNvPr id="2052" name="Picture 4" descr="C:\Users\Don Ward\Pictures\cstng demo small\glenns stamp (Small).jpg"/>
          <p:cNvPicPr>
            <a:picLocks noChangeAspect="1" noChangeArrowheads="1"/>
          </p:cNvPicPr>
          <p:nvPr/>
        </p:nvPicPr>
        <p:blipFill>
          <a:blip r:embed="rId4" cstate="print"/>
          <a:srcRect t="4237" b="3107"/>
          <a:stretch>
            <a:fillRect/>
          </a:stretch>
        </p:blipFill>
        <p:spPr bwMode="auto">
          <a:xfrm>
            <a:off x="304800" y="0"/>
            <a:ext cx="4321098" cy="2362200"/>
          </a:xfrm>
          <a:prstGeom prst="rect">
            <a:avLst/>
          </a:prstGeom>
          <a:noFill/>
        </p:spPr>
      </p:pic>
      <p:pic>
        <p:nvPicPr>
          <p:cNvPr id="2053" name="Picture 5" descr="C:\Users\Don Ward\Pictures\cstng demo small\CRW_3531.CRW (Small).jpg"/>
          <p:cNvPicPr>
            <a:picLocks noChangeAspect="1" noChangeArrowheads="1"/>
          </p:cNvPicPr>
          <p:nvPr/>
        </p:nvPicPr>
        <p:blipFill>
          <a:blip r:embed="rId5" cstate="print"/>
          <a:srcRect t="14882" b="12768"/>
          <a:stretch>
            <a:fillRect/>
          </a:stretch>
        </p:blipFill>
        <p:spPr bwMode="auto">
          <a:xfrm>
            <a:off x="457200" y="5181600"/>
            <a:ext cx="8077200" cy="129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32766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Stamp images were copied 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from 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the internet. 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  Real </a:t>
            </a: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stamps can be used or scanned.</a:t>
            </a:r>
            <a:endParaRPr lang="en-US" sz="30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2" descr="C:\Users\Don Ward\Pictures\cstng demo small\IMG_3520.jpg"/>
          <p:cNvPicPr>
            <a:picLocks noChangeAspect="1" noChangeArrowheads="1"/>
          </p:cNvPicPr>
          <p:nvPr/>
        </p:nvPicPr>
        <p:blipFill>
          <a:blip r:embed="rId2" cstate="print"/>
          <a:srcRect l="12000" t="53823" r="10667" b="9480"/>
          <a:stretch>
            <a:fillRect/>
          </a:stretch>
        </p:blipFill>
        <p:spPr bwMode="auto">
          <a:xfrm>
            <a:off x="381000" y="2438400"/>
            <a:ext cx="44196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n Ward\Pictures\cstng demo small\figure 5.jpg"/>
          <p:cNvPicPr>
            <a:picLocks noChangeAspect="1" noChangeArrowheads="1"/>
          </p:cNvPicPr>
          <p:nvPr/>
        </p:nvPicPr>
        <p:blipFill>
          <a:blip r:embed="rId2" cstate="print"/>
          <a:srcRect t="1554" b="78244"/>
          <a:stretch>
            <a:fillRect/>
          </a:stretch>
        </p:blipFill>
        <p:spPr bwMode="auto">
          <a:xfrm rot="16200000">
            <a:off x="4762500" y="2933700"/>
            <a:ext cx="6858001" cy="990601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-685800" y="228600"/>
            <a:ext cx="7696200" cy="990600"/>
            <a:chOff x="-685800" y="228600"/>
            <a:chExt cx="7696200" cy="990600"/>
          </a:xfrm>
        </p:grpSpPr>
        <p:sp>
          <p:nvSpPr>
            <p:cNvPr id="11" name="Rectangle 10"/>
            <p:cNvSpPr/>
            <p:nvPr/>
          </p:nvSpPr>
          <p:spPr>
            <a:xfrm>
              <a:off x="-685800" y="228600"/>
              <a:ext cx="7162800" cy="990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81000" y="381000"/>
              <a:ext cx="662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TIPS FOR TURNING ACRYLICS</a:t>
              </a:r>
              <a:endPara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85800" y="1143000"/>
            <a:ext cx="244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Sharp tools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752600"/>
            <a:ext cx="2139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Light cuts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362200"/>
            <a:ext cx="739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Remove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corners  with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band saw or </a:t>
            </a:r>
          </a:p>
          <a:p>
            <a:pPr>
              <a:buClr>
                <a:schemeClr val="bg1"/>
              </a:buClr>
              <a:buSzPct val="105000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	disk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sander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3429000"/>
            <a:ext cx="63212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Use your favorite tool.</a:t>
            </a:r>
          </a:p>
          <a:p>
            <a:pPr>
              <a:buClr>
                <a:schemeClr val="bg1"/>
              </a:buClr>
              <a:buSzPct val="105000"/>
              <a:tabLst>
                <a:tab pos="633413" algn="l"/>
              </a:tabLst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	</a:t>
            </a:r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Gouges </a:t>
            </a:r>
            <a:r>
              <a:rPr lang="en-US" sz="3200" b="1" i="1" dirty="0" smtClean="0">
                <a:solidFill>
                  <a:srgbClr val="FFFF99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may be a bit aggressive.</a:t>
            </a:r>
            <a:endParaRPr lang="en-US" sz="3200" b="1" i="1" dirty="0">
              <a:solidFill>
                <a:srgbClr val="FFFF99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572000"/>
            <a:ext cx="6565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Roughout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 gouge to round the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blank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5257800"/>
            <a:ext cx="4181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Skew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to take it down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" y="5867400"/>
            <a:ext cx="6348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Round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nose scraper to completion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85800" y="228600"/>
            <a:ext cx="7696200" cy="990600"/>
            <a:chOff x="-685800" y="228600"/>
            <a:chExt cx="7696200" cy="990600"/>
          </a:xfrm>
        </p:grpSpPr>
        <p:sp>
          <p:nvSpPr>
            <p:cNvPr id="13" name="Rectangle 12"/>
            <p:cNvSpPr/>
            <p:nvPr/>
          </p:nvSpPr>
          <p:spPr>
            <a:xfrm>
              <a:off x="-685800" y="228600"/>
              <a:ext cx="7162800" cy="990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1000" y="381000"/>
              <a:ext cx="662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TIPS FOR TURNING ACRYLICS</a:t>
              </a:r>
              <a:endPara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98750" y="1929825"/>
            <a:ext cx="4971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Wet sand with micromesh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656582"/>
            <a:ext cx="7108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Wet sand with Acrylic and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Polishing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kit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750" y="1244025"/>
            <a:ext cx="3247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  <a:buSzPct val="105000"/>
              <a:buFont typeface="Wingdings" pitchFamily="2" charset="2"/>
              <a:buChar char="ü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Sand 320 to 400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505200"/>
            <a:ext cx="2819400" cy="27943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57600"/>
            <a:ext cx="3257550" cy="239755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038600"/>
            <a:ext cx="3257550" cy="239755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143000" y="3581400"/>
            <a:ext cx="35814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1"/>
            <a:ext cx="3066410" cy="303915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447800" y="381000"/>
            <a:ext cx="50292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0" y="1143000"/>
            <a:ext cx="48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There are 6 </a:t>
            </a:r>
            <a:r>
              <a:rPr lang="en-US" sz="2800" b="1" dirty="0" smtClean="0">
                <a:solidFill>
                  <a:srgbClr val="FFFF00"/>
                </a:solidFill>
              </a:rPr>
              <a:t>different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abrasive </a:t>
            </a:r>
            <a:r>
              <a:rPr lang="en-US" sz="2800" b="1" dirty="0" smtClean="0">
                <a:solidFill>
                  <a:srgbClr val="FFFF00"/>
                </a:solidFill>
              </a:rPr>
              <a:t>grits: 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</a:rPr>
              <a:t>600     800     1,500     2,400 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</a:rPr>
              <a:t>4,000     and     12,000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3810000"/>
            <a:ext cx="5638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fine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abrasive.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cloth/rubber based "sandpaper" goes to 12,000 grit. Each package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contains (9)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x 3" and a special rubber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pad.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Grits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1500 to 12,000.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657600"/>
            <a:ext cx="222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bg1"/>
              </a:buClr>
              <a:buSzPct val="105000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Micro Mesh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457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prstClr val="white"/>
              </a:buClr>
              <a:buSzPct val="105000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Acrylic and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50800" dir="2700000" algn="tl">
                    <a:srgbClr val="000000"/>
                  </a:outerShdw>
                </a:effectLst>
              </a:rPr>
              <a:t>Polishing Kit</a:t>
            </a:r>
            <a:endParaRPr lang="en-US" sz="3200" b="1" dirty="0">
              <a:solidFill>
                <a:srgbClr val="FFFF00"/>
              </a:soli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57200" y="0"/>
            <a:ext cx="6248400" cy="1524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228600"/>
            <a:ext cx="4829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Buff with your favorite </a:t>
            </a:r>
            <a:r>
              <a:rPr lang="en-US" sz="3200" b="1" dirty="0" smtClean="0">
                <a:solidFill>
                  <a:srgbClr val="FFFF00"/>
                </a:solidFill>
              </a:rPr>
              <a:t>dry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or </a:t>
            </a:r>
            <a:r>
              <a:rPr lang="en-US" sz="3200" b="1" dirty="0" smtClean="0">
                <a:solidFill>
                  <a:srgbClr val="FFFF00"/>
                </a:solidFill>
              </a:rPr>
              <a:t>liquid buffing compound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19600" y="304800"/>
            <a:ext cx="4544770" cy="3048000"/>
            <a:chOff x="4419600" y="304800"/>
            <a:chExt cx="4544770" cy="304800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357" r="9643"/>
            <a:stretch>
              <a:fillRect/>
            </a:stretch>
          </p:blipFill>
          <p:spPr bwMode="auto">
            <a:xfrm>
              <a:off x="6324600" y="304800"/>
              <a:ext cx="16002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4419600" y="2362200"/>
              <a:ext cx="454477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HUT </a:t>
              </a:r>
              <a:r>
                <a:rPr lang="en-US" sz="2800" b="1" dirty="0" err="1" smtClean="0"/>
                <a:t>UltlraGloss</a:t>
              </a:r>
              <a:r>
                <a:rPr lang="en-US" sz="2800" b="1" dirty="0" smtClean="0"/>
                <a:t> Plastic Polish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3810000"/>
            <a:ext cx="4210833" cy="2788596"/>
            <a:chOff x="457200" y="3810000"/>
            <a:chExt cx="4210833" cy="2788596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8511"/>
            <a:stretch>
              <a:fillRect/>
            </a:stretch>
          </p:blipFill>
          <p:spPr bwMode="auto">
            <a:xfrm>
              <a:off x="762000" y="3810000"/>
              <a:ext cx="3048000" cy="2788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457200" y="5943600"/>
              <a:ext cx="4210833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sz="2800" b="1" dirty="0" smtClean="0"/>
                <a:t>NOVUS </a:t>
              </a:r>
              <a:r>
                <a:rPr lang="en-US" sz="2800" b="1" dirty="0" smtClean="0"/>
                <a:t>Plastic polishing kit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69902" y="3733800"/>
            <a:ext cx="3164498" cy="2896456"/>
            <a:chOff x="5562600" y="3733800"/>
            <a:chExt cx="3164498" cy="2896456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48400" y="3733800"/>
              <a:ext cx="2478698" cy="2896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5562600" y="5943600"/>
              <a:ext cx="99060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sz="2800" b="1" dirty="0" smtClean="0"/>
                <a:t>FLITZ</a:t>
              </a:r>
              <a:endParaRPr lang="en-US" sz="2800" b="1" dirty="0" smtClean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" y="1524000"/>
            <a:ext cx="4198265" cy="2047220"/>
            <a:chOff x="457200" y="1524000"/>
            <a:chExt cx="4198265" cy="204722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6800" y="1524000"/>
              <a:ext cx="2819400" cy="204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457200" y="3048000"/>
              <a:ext cx="4198265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Tripoli and White Diamond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on Ward\Desktop\slim PP pics 2\IMG_3069.JPG"/>
          <p:cNvPicPr>
            <a:picLocks noChangeAspect="1" noChangeArrowheads="1"/>
          </p:cNvPicPr>
          <p:nvPr/>
        </p:nvPicPr>
        <p:blipFill>
          <a:blip r:embed="rId2" cstate="print"/>
          <a:srcRect l="-787" t="13164" r="3360" b="4560"/>
          <a:stretch>
            <a:fillRect/>
          </a:stretch>
        </p:blipFill>
        <p:spPr bwMode="auto">
          <a:xfrm>
            <a:off x="228600" y="2743200"/>
            <a:ext cx="8839200" cy="381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11267" name="Picture 3" descr="C:\Users\Don Ward\Desktop\slim PP pics 2\IMG_3153.JPG"/>
          <p:cNvPicPr>
            <a:picLocks noChangeAspect="1" noChangeArrowheads="1"/>
          </p:cNvPicPr>
          <p:nvPr/>
        </p:nvPicPr>
        <p:blipFill>
          <a:blip r:embed="rId3" cstate="print"/>
          <a:srcRect t="17204"/>
          <a:stretch>
            <a:fillRect/>
          </a:stretch>
        </p:blipFill>
        <p:spPr bwMode="auto">
          <a:xfrm>
            <a:off x="838200" y="304800"/>
            <a:ext cx="4696824" cy="25050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Don Ward\Desktop\slim PP pics 2\Figure 3-1.JPG"/>
          <p:cNvPicPr>
            <a:picLocks noChangeAspect="1" noChangeArrowheads="1"/>
          </p:cNvPicPr>
          <p:nvPr/>
        </p:nvPicPr>
        <p:blipFill>
          <a:blip r:embed="rId2" cstate="print"/>
          <a:srcRect l="4979" t="2049" r="9129" b="7202"/>
          <a:stretch>
            <a:fillRect/>
          </a:stretch>
        </p:blipFill>
        <p:spPr bwMode="auto">
          <a:xfrm>
            <a:off x="4191000" y="2209800"/>
            <a:ext cx="4648200" cy="424400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10242" name="Picture 2" descr="C:\Users\Don Ward\Desktop\slim PP pics 2\colletchk.JPG"/>
          <p:cNvPicPr>
            <a:picLocks noChangeAspect="1" noChangeArrowheads="1"/>
          </p:cNvPicPr>
          <p:nvPr/>
        </p:nvPicPr>
        <p:blipFill>
          <a:blip r:embed="rId3" cstate="print"/>
          <a:srcRect t="6844" b="8745"/>
          <a:stretch>
            <a:fillRect/>
          </a:stretch>
        </p:blipFill>
        <p:spPr bwMode="auto">
          <a:xfrm>
            <a:off x="260528" y="457200"/>
            <a:ext cx="4463872" cy="2819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t="32000" b="28000"/>
          <a:stretch>
            <a:fillRect/>
          </a:stretch>
        </p:blipFill>
        <p:spPr bwMode="auto">
          <a:xfrm>
            <a:off x="457200" y="3733800"/>
            <a:ext cx="3848100" cy="15392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4495800" cy="472957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504" b="3740"/>
          <a:stretch>
            <a:fillRect/>
          </a:stretch>
        </p:blipFill>
        <p:spPr bwMode="auto">
          <a:xfrm>
            <a:off x="5257800" y="304800"/>
            <a:ext cx="3074610" cy="4724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9600" y="5181600"/>
            <a:ext cx="7437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Two popular brands of polyester resin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are used to cast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penblanks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. </a:t>
            </a:r>
            <a:endParaRPr lang="en-US" sz="3600" b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4038600"/>
            <a:ext cx="3276600" cy="685800"/>
            <a:chOff x="304800" y="3962400"/>
            <a:chExt cx="3276600" cy="685800"/>
          </a:xfrm>
        </p:grpSpPr>
        <p:sp>
          <p:nvSpPr>
            <p:cNvPr id="7" name="Rectangle 6"/>
            <p:cNvSpPr/>
            <p:nvPr/>
          </p:nvSpPr>
          <p:spPr>
            <a:xfrm>
              <a:off x="304800" y="3962400"/>
              <a:ext cx="3276600" cy="685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14400" y="3962400"/>
              <a:ext cx="20730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solidFill>
                    <a:prstClr val="black"/>
                  </a:solidFill>
                </a:rPr>
                <a:t>Silmar</a:t>
              </a:r>
              <a:r>
                <a:rPr lang="en-US" sz="3600" b="1" dirty="0" smtClean="0">
                  <a:solidFill>
                    <a:prstClr val="black"/>
                  </a:solidFill>
                </a:rPr>
                <a:t> 41 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05400" y="4038600"/>
            <a:ext cx="3581400" cy="685800"/>
            <a:chOff x="4724400" y="4038600"/>
            <a:chExt cx="3581400" cy="685800"/>
          </a:xfrm>
        </p:grpSpPr>
        <p:sp>
          <p:nvSpPr>
            <p:cNvPr id="8" name="Rectangle 7"/>
            <p:cNvSpPr/>
            <p:nvPr/>
          </p:nvSpPr>
          <p:spPr>
            <a:xfrm>
              <a:off x="4724400" y="4038600"/>
              <a:ext cx="3581400" cy="6858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235577" y="4038600"/>
              <a:ext cx="26130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solidFill>
                    <a:prstClr val="black"/>
                  </a:solidFill>
                </a:rPr>
                <a:t>Castin</a:t>
              </a:r>
              <a:r>
                <a:rPr lang="en-US" sz="3600" b="1" dirty="0" smtClean="0">
                  <a:solidFill>
                    <a:prstClr val="black"/>
                  </a:solidFill>
                </a:rPr>
                <a:t>’ Craft </a:t>
              </a:r>
              <a:endParaRPr lang="en-US" sz="2400" dirty="0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Don Ward\Desktop\casting demo\PR14.jpg"/>
          <p:cNvPicPr>
            <a:picLocks noChangeAspect="1" noChangeArrowheads="1"/>
          </p:cNvPicPr>
          <p:nvPr/>
        </p:nvPicPr>
        <p:blipFill>
          <a:blip r:embed="rId2" cstate="print"/>
          <a:srcRect t="7695" b="17924"/>
          <a:stretch>
            <a:fillRect/>
          </a:stretch>
        </p:blipFill>
        <p:spPr bwMode="auto">
          <a:xfrm>
            <a:off x="304800" y="4114800"/>
            <a:ext cx="3962399" cy="2209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60" name="Picture 12" descr="C:\Users\Don Ward\Desktop\casting demo\PR2.jpg"/>
          <p:cNvPicPr>
            <a:picLocks noChangeAspect="1" noChangeArrowheads="1"/>
          </p:cNvPicPr>
          <p:nvPr/>
        </p:nvPicPr>
        <p:blipFill>
          <a:blip r:embed="rId3" cstate="print"/>
          <a:srcRect l="11565" t="5128" r="7690" b="5128"/>
          <a:stretch>
            <a:fillRect/>
          </a:stretch>
        </p:blipFill>
        <p:spPr bwMode="auto">
          <a:xfrm>
            <a:off x="716280" y="304800"/>
            <a:ext cx="3474720" cy="2895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61" name="Picture 13" descr="C:\Users\Don Ward\Desktop\casting demo\PR18.jpg"/>
          <p:cNvPicPr>
            <a:picLocks noChangeAspect="1" noChangeArrowheads="1"/>
          </p:cNvPicPr>
          <p:nvPr/>
        </p:nvPicPr>
        <p:blipFill>
          <a:blip r:embed="rId4" cstate="print"/>
          <a:srcRect l="4180" t="8362" r="1772"/>
          <a:stretch>
            <a:fillRect/>
          </a:stretch>
        </p:blipFill>
        <p:spPr bwMode="auto">
          <a:xfrm>
            <a:off x="4647041" y="304800"/>
            <a:ext cx="3963559" cy="2895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343400" y="4191000"/>
            <a:ext cx="4648200" cy="208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blanks and several other homemade and imported resins are available from Exotic Blanks at </a:t>
            </a:r>
            <a:r>
              <a:rPr lang="en-US" sz="2800" b="1" dirty="0" smtClean="0"/>
              <a:t>http://www.exoticblanks.com</a:t>
            </a:r>
            <a:endParaRPr lang="en-US" sz="28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276600"/>
            <a:ext cx="7086600" cy="838200"/>
            <a:chOff x="990600" y="3200400"/>
            <a:chExt cx="7086600" cy="838200"/>
          </a:xfrm>
        </p:grpSpPr>
        <p:sp>
          <p:nvSpPr>
            <p:cNvPr id="7" name="Rectangle 6"/>
            <p:cNvSpPr/>
            <p:nvPr/>
          </p:nvSpPr>
          <p:spPr>
            <a:xfrm>
              <a:off x="990600" y="3200400"/>
              <a:ext cx="7086600" cy="83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0" y="3352800"/>
              <a:ext cx="6019800" cy="560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ts val="3600"/>
                </a:lnSpc>
              </a:pPr>
              <a:r>
                <a:rPr lang="en-US" sz="36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Acrylic type: </a:t>
              </a:r>
              <a:r>
                <a:rPr lang="en-US" sz="3600" b="1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polyester resin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457200" y="4724400"/>
            <a:ext cx="6477000" cy="2438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4762500" cy="34385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-457200" y="3581400"/>
            <a:ext cx="70866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29180"/>
          <a:stretch>
            <a:fillRect/>
          </a:stretch>
        </p:blipFill>
        <p:spPr bwMode="auto">
          <a:xfrm>
            <a:off x="3048000" y="228600"/>
            <a:ext cx="4762500" cy="20574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905000"/>
            <a:ext cx="2724150" cy="47625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" y="4419600"/>
            <a:ext cx="61309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Eco Friendly© blanks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(©2008 BG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Artforms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)</a:t>
            </a:r>
            <a:endParaRPr lang="en-US" sz="2800" b="1" dirty="0" smtClean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Beer caps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, cigar labels, watch parts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Blanks and Pens by Barry Gross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4481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http://www.bgartforms.com</a:t>
            </a:r>
            <a:endParaRPr lang="en-US" sz="2800" b="1" dirty="0">
              <a:solidFill>
                <a:schemeClr val="bg1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3733800"/>
            <a:ext cx="6019800" cy="56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Acrylic type: </a:t>
            </a:r>
            <a:r>
              <a:rPr lang="en-US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polyester resin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3867150"/>
            <a:ext cx="6667500" cy="23050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-381000" y="4800600"/>
            <a:ext cx="34290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6167735"/>
            <a:ext cx="855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Blanks and pens made by Curtis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Seebeck</a:t>
            </a:r>
            <a:endParaRPr lang="en-US" sz="2800" b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990600"/>
            <a:ext cx="4762500" cy="34194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7521" y="3429000"/>
            <a:ext cx="438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Cactus skeleton and wood pieces</a:t>
            </a:r>
            <a:endParaRPr lang="en-US" sz="2400" b="1" dirty="0">
              <a:solidFill>
                <a:srgbClr val="FFFF00"/>
              </a:solidFill>
              <a:effectLst>
                <a:outerShdw blurRad="38100" dist="635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647" y="4997661"/>
            <a:ext cx="2554353" cy="1022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Acrylic type:</a:t>
            </a:r>
          </a:p>
          <a:p>
            <a:pPr lvl="0">
              <a:lnSpc>
                <a:spcPts val="3600"/>
              </a:lnSpc>
            </a:pPr>
            <a:r>
              <a:rPr lang="en-US" sz="3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Alumilite</a:t>
            </a:r>
            <a:endParaRPr lang="en-US" sz="36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4800"/>
            <a:ext cx="4430232" cy="2286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81600" y="3657600"/>
            <a:ext cx="5181600" cy="2895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C:\Users\Don Ward\Desktop\brook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4951828" cy="3352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435" name="Picture 3" descr="C:\Users\Don Ward\Desktop\brook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276600"/>
            <a:ext cx="5123487" cy="3429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800600" y="2438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Colorant: Mica Powders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0" y="762000"/>
            <a:ext cx="4876800" cy="1600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10200" y="1066800"/>
            <a:ext cx="30641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Acrylic type:</a:t>
            </a:r>
          </a:p>
          <a:p>
            <a:pPr lvl="0">
              <a:lnSpc>
                <a:spcPts val="3600"/>
              </a:lnSpc>
            </a:pPr>
            <a:r>
              <a:rPr lang="en-US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Polyester Resin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3810000"/>
            <a:ext cx="411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Made by Jonathon Brooks</a:t>
            </a:r>
          </a:p>
          <a:p>
            <a:pPr algn="r"/>
            <a:r>
              <a:rPr lang="en-US" sz="2000" b="1" i="1" dirty="0" smtClean="0">
                <a:solidFill>
                  <a:schemeClr val="bg1"/>
                </a:solidFill>
              </a:rPr>
              <a:t>www.Pourmepenworks.com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	(online June 2010)</a:t>
            </a:r>
          </a:p>
          <a:p>
            <a:pPr algn="r"/>
            <a:endParaRPr lang="en-US" sz="1000" b="1" dirty="0" smtClean="0">
              <a:solidFill>
                <a:schemeClr val="bg1"/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IAP user name: </a:t>
            </a:r>
            <a:r>
              <a:rPr lang="en-US" sz="2000" b="1" i="1" dirty="0" smtClean="0">
                <a:solidFill>
                  <a:schemeClr val="bg1"/>
                </a:solidFill>
              </a:rPr>
              <a:t>Brooks803</a:t>
            </a:r>
          </a:p>
          <a:p>
            <a:pPr algn="r"/>
            <a:endParaRPr lang="en-US" sz="1000" b="1" i="1" dirty="0" smtClean="0">
              <a:solidFill>
                <a:schemeClr val="bg1"/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Email:</a:t>
            </a:r>
          </a:p>
          <a:p>
            <a:pPr algn="r"/>
            <a:r>
              <a:rPr lang="en-US" sz="2000" b="1" dirty="0" smtClean="0">
                <a:solidFill>
                  <a:schemeClr val="bg1"/>
                </a:solidFill>
              </a:rPr>
              <a:t> Jonathon</a:t>
            </a:r>
          </a:p>
          <a:p>
            <a:pPr algn="r">
              <a:lnSpc>
                <a:spcPts val="17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@pourmepenworks.com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5334000"/>
            <a:ext cx="8534400" cy="1524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" y="104775"/>
            <a:ext cx="20097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1175" y="104775"/>
            <a:ext cx="20193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9975" y="104775"/>
            <a:ext cx="19335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2575" y="104775"/>
            <a:ext cx="197167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1375" y="104775"/>
            <a:ext cx="18764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" y="5486400"/>
            <a:ext cx="83707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63500" dir="2700000" algn="tl">
                    <a:srgbClr val="000000"/>
                  </a:outerShdw>
                </a:effectLst>
              </a:rPr>
              <a:t>The Fantastic Feather© blanks  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by John Underhill </a:t>
            </a:r>
          </a:p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Sold exclusively by  Exotic Blanks via their website:</a:t>
            </a:r>
          </a:p>
          <a:p>
            <a:pPr algn="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http://www.exoticblanks.com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4800" y="3733800"/>
            <a:ext cx="4876800" cy="1600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6291" y="4038600"/>
            <a:ext cx="30641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600"/>
              </a:lnSpc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Acrylic type:</a:t>
            </a:r>
          </a:p>
          <a:p>
            <a:pPr lvl="0">
              <a:lnSpc>
                <a:spcPts val="3600"/>
              </a:lnSpc>
            </a:pPr>
            <a:r>
              <a:rPr lang="en-US" sz="3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Polyester Resin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48768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feathers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embedded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</TotalTime>
  <Words>665</Words>
  <Application>Microsoft Office PowerPoint</Application>
  <PresentationFormat>On-screen Show (4:3)</PresentationFormat>
  <Paragraphs>152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1_Office Theme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Ward</dc:creator>
  <cp:lastModifiedBy> </cp:lastModifiedBy>
  <cp:revision>121</cp:revision>
  <dcterms:created xsi:type="dcterms:W3CDTF">2010-05-01T03:56:22Z</dcterms:created>
  <dcterms:modified xsi:type="dcterms:W3CDTF">2010-05-03T19:10:56Z</dcterms:modified>
</cp:coreProperties>
</file>